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6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4F66A-8C28-4747-BD75-FFB691A8BFF0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DD1BC2-D254-45C9-9774-B58C3FD4B76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4F66A-8C28-4747-BD75-FFB691A8BFF0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DD1BC2-D254-45C9-9774-B58C3FD4B7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4F66A-8C28-4747-BD75-FFB691A8BFF0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DD1BC2-D254-45C9-9774-B58C3FD4B7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4F66A-8C28-4747-BD75-FFB691A8BFF0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DD1BC2-D254-45C9-9774-B58C3FD4B7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4F66A-8C28-4747-BD75-FFB691A8BFF0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DD1BC2-D254-45C9-9774-B58C3FD4B76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4F66A-8C28-4747-BD75-FFB691A8BFF0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DD1BC2-D254-45C9-9774-B58C3FD4B7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4F66A-8C28-4747-BD75-FFB691A8BFF0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DD1BC2-D254-45C9-9774-B58C3FD4B76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4F66A-8C28-4747-BD75-FFB691A8BFF0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DD1BC2-D254-45C9-9774-B58C3FD4B7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4F66A-8C28-4747-BD75-FFB691A8BFF0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DD1BC2-D254-45C9-9774-B58C3FD4B7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4F66A-8C28-4747-BD75-FFB691A8BFF0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DD1BC2-D254-45C9-9774-B58C3FD4B7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5C4F66A-8C28-4747-BD75-FFB691A8BFF0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3DD1BC2-D254-45C9-9774-B58C3FD4B7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5C4F66A-8C28-4747-BD75-FFB691A8BFF0}" type="datetimeFigureOut">
              <a:rPr lang="ar-IQ" smtClean="0"/>
              <a:pPr/>
              <a:t>13/11/1439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3DD1BC2-D254-45C9-9774-B58C3FD4B769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548680"/>
            <a:ext cx="7772400" cy="1857388"/>
          </a:xfrm>
        </p:spPr>
        <p:txBody>
          <a:bodyPr/>
          <a:lstStyle/>
          <a:p>
            <a:pPr algn="ctr"/>
            <a:r>
              <a:rPr lang="en-GB" b="1" i="1" dirty="0" smtClean="0">
                <a:solidFill>
                  <a:srgbClr val="FFFF00"/>
                </a:solidFill>
              </a:rPr>
              <a:t>Cell Biology </a:t>
            </a:r>
            <a:r>
              <a:rPr lang="en-GB" b="1" i="1" dirty="0" err="1" smtClean="0">
                <a:solidFill>
                  <a:srgbClr val="FFFF00"/>
                </a:solidFill>
              </a:rPr>
              <a:t>Lec</a:t>
            </a:r>
            <a:r>
              <a:rPr lang="en-GB" b="1" i="1" dirty="0" smtClean="0">
                <a:solidFill>
                  <a:srgbClr val="FFFF00"/>
                </a:solidFill>
              </a:rPr>
              <a:t> </a:t>
            </a:r>
            <a:r>
              <a:rPr lang="en-GB" b="1" i="1" dirty="0" smtClean="0">
                <a:solidFill>
                  <a:srgbClr val="FFFF00"/>
                </a:solidFill>
              </a:rPr>
              <a:t>(8)</a:t>
            </a:r>
            <a:r>
              <a:rPr lang="en-GB" b="1" i="1" dirty="0" smtClean="0">
                <a:solidFill>
                  <a:srgbClr val="FFFF00"/>
                </a:solidFill>
              </a:rPr>
              <a:t/>
            </a:r>
            <a:br>
              <a:rPr lang="en-GB" b="1" i="1" dirty="0" smtClean="0">
                <a:solidFill>
                  <a:srgbClr val="FFFF00"/>
                </a:solidFill>
              </a:rPr>
            </a:br>
            <a:r>
              <a:rPr lang="en-GB" b="1" i="1" dirty="0" smtClean="0">
                <a:solidFill>
                  <a:srgbClr val="FFFF00"/>
                </a:solidFill>
              </a:rPr>
              <a:t>The Cell Cycle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pic>
        <p:nvPicPr>
          <p:cNvPr id="3" name="Picture 2" descr="12_01ChromosomesCellDiv_U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214554"/>
            <a:ext cx="6286543" cy="4643445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5000"/>
              </a:schemeClr>
            </a:gs>
            <a:gs pos="65000">
              <a:schemeClr val="accent6">
                <a:lumMod val="60000"/>
                <a:lumOff val="40000"/>
              </a:schemeClr>
            </a:gs>
            <a:gs pos="100000">
              <a:schemeClr val="tx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" b="10014"/>
          <a:stretch/>
        </p:blipFill>
        <p:spPr bwMode="auto">
          <a:xfrm>
            <a:off x="1214414" y="642918"/>
            <a:ext cx="6715172" cy="571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2">
                <a:lumMod val="25000"/>
              </a:schemeClr>
            </a:gs>
            <a:gs pos="65000">
              <a:schemeClr val="tx2">
                <a:lumMod val="50000"/>
              </a:schemeClr>
            </a:gs>
            <a:gs pos="100000">
              <a:schemeClr val="tx2">
                <a:lumMod val="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8378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Cancer Cells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836712"/>
            <a:ext cx="8786842" cy="6021288"/>
          </a:xfrm>
        </p:spPr>
        <p:txBody>
          <a:bodyPr>
            <a:normAutofit/>
          </a:bodyPr>
          <a:lstStyle/>
          <a:p>
            <a:pPr lvl="0" algn="just" rtl="0"/>
            <a:r>
              <a:rPr lang="en-GB" sz="32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Cancer cells do not respond normally to the body’s control mechanisms.</a:t>
            </a:r>
            <a:endParaRPr lang="en-US" sz="3200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 rtl="0"/>
            <a:r>
              <a:rPr lang="en-GB" sz="32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Cancer cells form tumours, </a:t>
            </a:r>
            <a:r>
              <a:rPr lang="en-GB" sz="3200" u="sng" dirty="0" smtClean="0">
                <a:solidFill>
                  <a:schemeClr val="tx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masses of abnormal cells</a:t>
            </a:r>
            <a:r>
              <a:rPr lang="en-GB" sz="32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within normal tissue.</a:t>
            </a:r>
            <a:endParaRPr lang="en-US" sz="3200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 rtl="0"/>
            <a:r>
              <a:rPr lang="en-GB" sz="3200" b="1" u="sng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Malignant tumours</a:t>
            </a:r>
            <a:r>
              <a:rPr lang="en-GB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invade surrounding tissues and can exporting cancer cells to other parts of the body, where they may form secondary tumours.</a:t>
            </a:r>
          </a:p>
          <a:p>
            <a:pPr lvl="0" algn="just" rtl="0"/>
            <a:r>
              <a:rPr lang="en-GB" sz="3200" b="1" u="sng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Malignancy</a:t>
            </a:r>
            <a:r>
              <a:rPr lang="en-GB" sz="32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due to DNA mutations resulting in increased or decreased expression of genes of cell cycle control.</a:t>
            </a:r>
            <a:endParaRPr lang="en-US" sz="3200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2">
                <a:lumMod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857256"/>
          </a:xfrm>
        </p:spPr>
        <p:txBody>
          <a:bodyPr/>
          <a:lstStyle/>
          <a:p>
            <a:pPr algn="ctr"/>
            <a:r>
              <a:rPr lang="en-GB" b="1" i="1" dirty="0" smtClean="0">
                <a:solidFill>
                  <a:srgbClr val="FFFF00"/>
                </a:solidFill>
              </a:rPr>
              <a:t>The Cell Cycle</a:t>
            </a:r>
            <a:endParaRPr lang="ar-IQ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715016"/>
          </a:xfrm>
        </p:spPr>
        <p:txBody>
          <a:bodyPr>
            <a:normAutofit fontScale="77500" lnSpcReduction="20000"/>
          </a:bodyPr>
          <a:lstStyle/>
          <a:p>
            <a:pPr lvl="0" algn="just" rtl="0">
              <a:buNone/>
            </a:pPr>
            <a:r>
              <a:rPr lang="en-GB" sz="3600" dirty="0" smtClean="0">
                <a:solidFill>
                  <a:srgbClr val="FF0000"/>
                </a:solidFill>
              </a:rPr>
              <a:t>1</a:t>
            </a:r>
            <a:r>
              <a:rPr lang="en-GB" dirty="0" smtClean="0">
                <a:solidFill>
                  <a:srgbClr val="FFFF00"/>
                </a:solidFill>
              </a:rPr>
              <a:t>- </a:t>
            </a:r>
            <a:r>
              <a:rPr lang="en-GB" sz="3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cell cycle is </a:t>
            </a:r>
            <a:r>
              <a:rPr lang="en-GB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series of events </a:t>
            </a:r>
            <a:r>
              <a:rPr lang="en-GB" sz="3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that leads to the </a:t>
            </a:r>
            <a:r>
              <a:rPr lang="en-GB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replication</a:t>
            </a:r>
            <a:r>
              <a:rPr lang="en-GB" sz="3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GB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division</a:t>
            </a:r>
            <a:r>
              <a:rPr lang="en-GB" sz="3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cell.</a:t>
            </a:r>
            <a:endParaRPr lang="en-US" sz="3600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 rtl="0">
              <a:buNone/>
            </a:pPr>
            <a:r>
              <a:rPr lang="en-GB" sz="3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3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Two daughter cells inherit the same genetic information from the mother cell.</a:t>
            </a:r>
            <a:endParaRPr lang="en-US" sz="3600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 rtl="0">
              <a:buNone/>
            </a:pPr>
            <a:r>
              <a:rPr lang="en-GB" sz="3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GB" sz="3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The cell cycle tightly </a:t>
            </a:r>
            <a:r>
              <a:rPr lang="en-GB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regulated and controlled </a:t>
            </a:r>
            <a:r>
              <a:rPr lang="en-GB" sz="3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a series of biochemical switches </a:t>
            </a:r>
            <a:r>
              <a:rPr lang="en-GB" sz="3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(checkpoints) </a:t>
            </a:r>
            <a:r>
              <a:rPr lang="en-GB" sz="3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responding to internal and external signals.</a:t>
            </a:r>
            <a:endParaRPr lang="en-US" sz="3600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 rtl="0">
              <a:buNone/>
            </a:pPr>
            <a:r>
              <a:rPr lang="en-GB" sz="3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GB" sz="3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In addition to replicating their genome (Genetic information), most cells replicate their other organelles and macromolecules.</a:t>
            </a:r>
            <a:endParaRPr lang="en-US" sz="3600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 rtl="0">
              <a:buNone/>
            </a:pPr>
            <a:r>
              <a:rPr lang="en-GB" sz="3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en-GB" sz="3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DNA molecules in a cell are packaged into chromosomes </a:t>
            </a:r>
            <a:endParaRPr lang="en-US" sz="3600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 rtl="0"/>
            <a:r>
              <a:rPr lang="en-GB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Prokaryotes-</a:t>
            </a:r>
            <a:r>
              <a:rPr lang="en-GB" sz="3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circular DNA</a:t>
            </a:r>
            <a:endParaRPr lang="en-US" sz="36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 rtl="0"/>
            <a:r>
              <a:rPr lang="en-GB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Eukaryotes-</a:t>
            </a:r>
            <a:r>
              <a:rPr lang="en-GB" sz="3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DNA</a:t>
            </a:r>
            <a:endParaRPr lang="en-US" sz="36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4">
                <a:lumMod val="60000"/>
                <a:lumOff val="4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Phases of Cell Cycle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4998262"/>
          </a:xfrm>
        </p:spPr>
        <p:txBody>
          <a:bodyPr/>
          <a:lstStyle/>
          <a:p>
            <a:pPr lvl="1" algn="l" rtl="0"/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Interphase</a:t>
            </a:r>
            <a:endParaRPr lang="en-US" sz="36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 algn="l" rtl="0"/>
            <a:r>
              <a:rPr lang="en-GB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First gap phase</a:t>
            </a:r>
            <a:r>
              <a:rPr lang="en-GB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(G1)</a:t>
            </a: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l" rtl="0"/>
            <a:r>
              <a:rPr lang="en-GB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Synthesis phase</a:t>
            </a:r>
            <a:r>
              <a:rPr lang="en-GB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l" rtl="0"/>
            <a:r>
              <a:rPr lang="en-GB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Second gap phase</a:t>
            </a:r>
            <a:r>
              <a:rPr lang="en-GB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(G2)</a:t>
            </a: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 phase</a:t>
            </a:r>
            <a:endParaRPr lang="en-US" sz="36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2" algn="l" rtl="0"/>
            <a:r>
              <a:rPr lang="en-GB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Mitosis</a:t>
            </a:r>
            <a:endParaRPr lang="en-US" sz="3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(C) </a:t>
            </a:r>
            <a:r>
              <a:rPr lang="en-US" sz="36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Cytokinesis</a:t>
            </a:r>
            <a:endParaRPr lang="en-US" sz="36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6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88640"/>
            <a:ext cx="8501122" cy="6455070"/>
          </a:xfrm>
        </p:spPr>
        <p:txBody>
          <a:bodyPr/>
          <a:lstStyle/>
          <a:p>
            <a:pPr lvl="0" algn="just" rtl="0"/>
            <a:r>
              <a:rPr lang="en-GB" sz="28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GB" sz="2800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G1</a:t>
            </a:r>
            <a:r>
              <a:rPr lang="en-GB" sz="28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(gap) phase where the cells are grow in mass</a:t>
            </a:r>
            <a:r>
              <a:rPr lang="en-US" sz="28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lvl="0" algn="just" rtl="0"/>
            <a:r>
              <a:rPr lang="en-GB" sz="28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GB" sz="2800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GB" sz="28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(synthesis) phase is marked by DNA replication, each chromosome now consists of two sister chromatids.</a:t>
            </a:r>
            <a:endParaRPr lang="en-US" sz="2800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 rtl="0"/>
            <a:r>
              <a:rPr lang="en-GB" sz="28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GB" sz="2800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G2</a:t>
            </a:r>
            <a:r>
              <a:rPr lang="en-GB" sz="28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(gap) To check for </a:t>
            </a:r>
            <a:r>
              <a:rPr lang="en-GB" sz="2800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unreplicated</a:t>
            </a:r>
            <a:r>
              <a:rPr lang="en-GB" sz="28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damaged DNA and To prepare for mitosis (e.g. accumulation of enzymes)</a:t>
            </a:r>
            <a:endParaRPr lang="en-US" sz="2800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8580" indent="0" algn="l" rtl="0">
              <a:buNone/>
            </a:pPr>
            <a:endParaRPr lang="ar-IQ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856" y="3789040"/>
            <a:ext cx="5616624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2">
                <a:lumMod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6597352"/>
          </a:xfrm>
        </p:spPr>
        <p:txBody>
          <a:bodyPr>
            <a:normAutofit/>
          </a:bodyPr>
          <a:lstStyle/>
          <a:p>
            <a:pPr algn="just" rtl="0">
              <a:buFont typeface="Symbol"/>
              <a:buChar char="®"/>
            </a:pPr>
            <a:r>
              <a:rPr lang="en-GB" sz="2400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Prophase</a:t>
            </a:r>
            <a:r>
              <a:rPr lang="en-GB" sz="2400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GB" sz="24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Condensation of chromosomes; formation of two poles.</a:t>
            </a:r>
            <a:endParaRPr lang="en-US" sz="2400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rtl="0">
              <a:buNone/>
            </a:pPr>
            <a:r>
              <a:rPr lang="en-GB" sz="24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</a:t>
            </a:r>
            <a:r>
              <a:rPr lang="en-GB" sz="2400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Metaphase: </a:t>
            </a:r>
            <a:r>
              <a:rPr lang="en-GB" sz="24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Nuclear envelop breakdown; chromosomes aligned in the mid-zone.</a:t>
            </a:r>
            <a:endParaRPr lang="en-US" sz="2400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rtl="0">
              <a:buNone/>
            </a:pPr>
            <a:r>
              <a:rPr lang="en-GB" sz="24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</a:t>
            </a:r>
            <a:r>
              <a:rPr lang="en-GB" sz="2400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Anaphase:</a:t>
            </a:r>
            <a:r>
              <a:rPr lang="en-US" sz="24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sister chromatids separated; moving  to the two poles.</a:t>
            </a:r>
            <a:endParaRPr lang="en-US" sz="2400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rtl="0">
              <a:buNone/>
            </a:pPr>
            <a:r>
              <a:rPr lang="en-GB" sz="24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/>
              </a:rPr>
              <a:t></a:t>
            </a:r>
            <a:r>
              <a:rPr lang="en-GB" sz="2400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Telophase:</a:t>
            </a:r>
            <a:r>
              <a:rPr lang="en-US" sz="24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 daughter nuclei begin to form in the cell; reformation of nuclear envelopes.</a:t>
            </a:r>
            <a:endParaRPr lang="en-US" sz="2400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rtl="0">
              <a:buNone/>
            </a:pPr>
            <a:r>
              <a:rPr lang="en-GB" sz="28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en-US" sz="2800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 rtl="0"/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717032"/>
            <a:ext cx="5256584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6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720080"/>
          </a:xfrm>
        </p:spPr>
        <p:txBody>
          <a:bodyPr/>
          <a:lstStyle/>
          <a:p>
            <a:pPr lvl="0" algn="ctr"/>
            <a:r>
              <a:rPr lang="en-GB" sz="3200" b="1" dirty="0" smtClean="0">
                <a:solidFill>
                  <a:srgbClr val="00B0F0"/>
                </a:solidFill>
              </a:rPr>
              <a:t>Cytokinesis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640960" cy="6093296"/>
          </a:xfrm>
        </p:spPr>
        <p:txBody>
          <a:bodyPr/>
          <a:lstStyle/>
          <a:p>
            <a:pPr algn="l" rtl="0"/>
            <a:r>
              <a:rPr lang="en-GB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Separation of two daughter cells</a:t>
            </a:r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l" rtl="0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**</a:t>
            </a:r>
            <a:r>
              <a:rPr lang="en-GB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Animal cells</a:t>
            </a:r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2" algn="l" rtl="0"/>
            <a:r>
              <a:rPr lang="en-GB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Cleavage furrow</a:t>
            </a:r>
            <a:endParaRPr lang="en-US" sz="28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 algn="l" rtl="0">
              <a:buNone/>
            </a:pPr>
            <a:r>
              <a:rPr lang="en-GB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**Plant cells	</a:t>
            </a:r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2" algn="l" rtl="0"/>
            <a:r>
              <a:rPr lang="en-GB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Cell plate</a:t>
            </a:r>
            <a:endParaRPr lang="en-US" sz="28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704" y="2276872"/>
            <a:ext cx="5184576" cy="4262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2">
                <a:lumMod val="2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2064"/>
            <a:ext cx="8643998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The Cell Cycle Control System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71612"/>
            <a:ext cx="7772400" cy="4783948"/>
          </a:xfrm>
        </p:spPr>
        <p:txBody>
          <a:bodyPr>
            <a:normAutofit/>
          </a:bodyPr>
          <a:lstStyle/>
          <a:p>
            <a:pPr lvl="0" algn="just" rtl="0"/>
            <a:r>
              <a:rPr lang="en-GB" sz="3200" b="1" dirty="0" smtClean="0">
                <a:solidFill>
                  <a:srgbClr val="FFFF00"/>
                </a:solidFill>
              </a:rPr>
              <a:t>The sequential events of the cell cycle are directed by a </a:t>
            </a:r>
            <a:r>
              <a:rPr lang="en-GB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distinct cell cycle control system</a:t>
            </a:r>
            <a:r>
              <a:rPr lang="en-GB" sz="3200" b="1" dirty="0" smtClean="0">
                <a:solidFill>
                  <a:srgbClr val="FFFF00"/>
                </a:solidFill>
              </a:rPr>
              <a:t>, which is similar to a </a:t>
            </a:r>
            <a:r>
              <a:rPr lang="en-GB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clock</a:t>
            </a:r>
            <a:r>
              <a:rPr lang="en-GB" sz="3200" b="1" dirty="0" smtClean="0">
                <a:solidFill>
                  <a:srgbClr val="FFFF00"/>
                </a:solidFill>
              </a:rPr>
              <a:t>.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lvl="0" algn="just" rtl="0"/>
            <a:r>
              <a:rPr lang="en-GB" sz="3200" b="1" dirty="0" smtClean="0">
                <a:solidFill>
                  <a:srgbClr val="FFFF00"/>
                </a:solidFill>
              </a:rPr>
              <a:t>The clock has </a:t>
            </a:r>
            <a:r>
              <a:rPr lang="en-GB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specific checkpoints </a:t>
            </a:r>
            <a:r>
              <a:rPr lang="en-GB" sz="3200" b="1" dirty="0" smtClean="0">
                <a:solidFill>
                  <a:srgbClr val="FFFF00"/>
                </a:solidFill>
              </a:rPr>
              <a:t>where the cell cycle </a:t>
            </a:r>
            <a:r>
              <a:rPr lang="en-GB" sz="3200" b="1" dirty="0" smtClean="0">
                <a:solidFill>
                  <a:srgbClr val="FF0000"/>
                </a:solidFill>
              </a:rPr>
              <a:t>stops</a:t>
            </a:r>
            <a:r>
              <a:rPr lang="en-GB" sz="3200" b="1" dirty="0" smtClean="0">
                <a:solidFill>
                  <a:srgbClr val="FFFF00"/>
                </a:solidFill>
              </a:rPr>
              <a:t> until a go-ahead signal is received.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lvl="0" algn="just" rtl="0"/>
            <a:r>
              <a:rPr lang="en-GB" sz="3200" b="1" dirty="0" smtClean="0">
                <a:solidFill>
                  <a:srgbClr val="FFFF00"/>
                </a:solidFill>
              </a:rPr>
              <a:t>For many cells, the </a:t>
            </a:r>
            <a:r>
              <a:rPr lang="en-GB" sz="3200" b="1" dirty="0" smtClean="0">
                <a:solidFill>
                  <a:srgbClr val="FF0000"/>
                </a:solidFill>
              </a:rPr>
              <a:t>G1 checkpoint </a:t>
            </a:r>
            <a:r>
              <a:rPr lang="en-GB" sz="3200" b="1" dirty="0" smtClean="0">
                <a:solidFill>
                  <a:srgbClr val="FFFF00"/>
                </a:solidFill>
              </a:rPr>
              <a:t>seems to be the most important one.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algn="l" rtl="0"/>
            <a:endParaRPr lang="ar-IQ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2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6632"/>
            <a:ext cx="8820472" cy="6741368"/>
          </a:xfrm>
        </p:spPr>
        <p:txBody>
          <a:bodyPr>
            <a:normAutofit/>
          </a:bodyPr>
          <a:lstStyle/>
          <a:p>
            <a:pPr algn="just" rtl="0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a.  </a:t>
            </a:r>
            <a:r>
              <a:rPr lang="en-GB" sz="32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 cell </a:t>
            </a:r>
            <a:r>
              <a:rPr lang="en-GB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receives</a:t>
            </a:r>
            <a:r>
              <a:rPr lang="en-GB" sz="32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go-ahead signal at the G1 checkpoint, the cell continues in the cell cycle.</a:t>
            </a:r>
            <a:endParaRPr lang="en-US" sz="3200" b="1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rtl="0" eaLnBrk="0" fontAlgn="base" hangingPunct="0">
              <a:buNone/>
            </a:pPr>
            <a:r>
              <a:rPr lang="en-GB" sz="32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GB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b.</a:t>
            </a:r>
            <a:r>
              <a:rPr lang="en-GB" sz="32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If a cell </a:t>
            </a:r>
            <a:r>
              <a:rPr lang="en-GB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 not receive </a:t>
            </a:r>
            <a:r>
              <a:rPr lang="en-GB" sz="32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go-ahead signal at the G1 checkpoint, the cell exits the cell cycle and goes into G0, a non-dividing state</a:t>
            </a:r>
            <a:r>
              <a:rPr lang="en-US" sz="32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 rtl="0">
              <a:buNone/>
            </a:pPr>
            <a:r>
              <a:rPr lang="en-GB" sz="39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en-US" sz="3900" b="1" dirty="0" smtClean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 rtl="0"/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487316"/>
            <a:ext cx="5400600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2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12064"/>
            <a:ext cx="8115328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Cell Cycle Control System</a:t>
            </a:r>
            <a:endParaRPr lang="ar-IQ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5072098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GB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chemicals that regulate the cell cycle called </a:t>
            </a:r>
            <a:r>
              <a:rPr lang="en-GB" b="1" u="sng" dirty="0" err="1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cyclins</a:t>
            </a:r>
            <a:r>
              <a:rPr lang="en-GB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 rtl="0"/>
            <a:r>
              <a:rPr lang="en-GB" b="1" i="1" u="sng" dirty="0" err="1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Cyclins</a:t>
            </a:r>
            <a:r>
              <a:rPr lang="en-GB" b="1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group of protein-regulate the timing of the cell cycle in eukaryotic cells. </a:t>
            </a:r>
            <a:endParaRPr lang="en-US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 rtl="0"/>
            <a:r>
              <a:rPr lang="en-GB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There are two types of these </a:t>
            </a:r>
            <a:r>
              <a:rPr lang="en-GB" b="1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regulatory proteins:</a:t>
            </a:r>
            <a:endParaRPr lang="en-US" b="1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rtl="0"/>
            <a:r>
              <a:rPr lang="en-GB" b="1" u="sng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Internal regulatory </a:t>
            </a:r>
            <a:r>
              <a:rPr lang="en-GB" b="1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proteins</a:t>
            </a:r>
            <a:r>
              <a:rPr lang="en-GB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allow the cell cycle to </a:t>
            </a:r>
            <a:r>
              <a:rPr lang="en-GB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proceed</a:t>
            </a:r>
            <a:r>
              <a:rPr lang="en-GB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only when certain events have occurred in the cell itself.</a:t>
            </a:r>
            <a:endParaRPr lang="en-US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algn="just" rtl="0"/>
            <a:r>
              <a:rPr lang="en-GB" b="1" u="sng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External regulatory </a:t>
            </a:r>
            <a:r>
              <a:rPr lang="en-GB" b="1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proteins </a:t>
            </a:r>
            <a:r>
              <a:rPr lang="en-GB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direct cells to speed up or slow down the cell cycle.</a:t>
            </a:r>
            <a:endParaRPr lang="en-US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121</TotalTime>
  <Words>512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Metro</vt:lpstr>
      <vt:lpstr>Cell Biology Lec (8) The Cell Cycle </vt:lpstr>
      <vt:lpstr>The Cell Cycle</vt:lpstr>
      <vt:lpstr>Phases of Cell Cycle </vt:lpstr>
      <vt:lpstr>PowerPoint Presentation</vt:lpstr>
      <vt:lpstr>PowerPoint Presentation</vt:lpstr>
      <vt:lpstr>Cytokinesis </vt:lpstr>
      <vt:lpstr>The Cell Cycle Control System </vt:lpstr>
      <vt:lpstr>PowerPoint Presentation</vt:lpstr>
      <vt:lpstr>The Cell Cycle Control System</vt:lpstr>
      <vt:lpstr>PowerPoint Presentation</vt:lpstr>
      <vt:lpstr>Cancer Cells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 Cycle </dc:title>
  <dc:creator>max</dc:creator>
  <cp:lastModifiedBy>Nice</cp:lastModifiedBy>
  <cp:revision>29</cp:revision>
  <dcterms:created xsi:type="dcterms:W3CDTF">2015-01-24T15:53:36Z</dcterms:created>
  <dcterms:modified xsi:type="dcterms:W3CDTF">2018-07-25T16:17:19Z</dcterms:modified>
</cp:coreProperties>
</file>